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63" r:id="rId2"/>
    <p:sldId id="260" r:id="rId3"/>
    <p:sldId id="268" r:id="rId4"/>
    <p:sldId id="265" r:id="rId5"/>
    <p:sldId id="266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9900"/>
    <a:srgbClr val="FFFF81"/>
    <a:srgbClr val="FFFFB7"/>
    <a:srgbClr val="FFFF00"/>
    <a:srgbClr val="FFFF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EA2FEA-4917-4F4A-B0B3-18722A4B35FD}" v="10" dt="2025-11-07T17:58:17.0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3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1912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655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808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632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924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323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623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5013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447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56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968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4823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1C2865-EA1A-4B9B-96D0-4804FC151AD4}" type="datetimeFigureOut">
              <a:rPr lang="en-GB" smtClean="0"/>
              <a:t>23/11/2025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E623F7-EF9E-46E6-9CA9-C904ABFCA3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815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ouseofmaths.co.uk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ouseofmaths.co.uk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BA3D6A-58DA-3F48-AC7C-809BE7CC3600}"/>
              </a:ext>
            </a:extLst>
          </p:cNvPr>
          <p:cNvSpPr txBox="1"/>
          <p:nvPr/>
        </p:nvSpPr>
        <p:spPr>
          <a:xfrm>
            <a:off x="1652530" y="1200839"/>
            <a:ext cx="557453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600" b="1">
                <a:solidFill>
                  <a:srgbClr val="FF0000"/>
                </a:solidFill>
              </a:rPr>
              <a:t>PUZZLING</a:t>
            </a:r>
          </a:p>
          <a:p>
            <a:pPr algn="ctr"/>
            <a:r>
              <a:rPr lang="en-GB" sz="6600" b="1">
                <a:solidFill>
                  <a:srgbClr val="FF0000"/>
                </a:solidFill>
              </a:rPr>
              <a:t>PYRAMIDS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938E6A-2450-6AF9-96B2-F1A162FFA898}"/>
              </a:ext>
            </a:extLst>
          </p:cNvPr>
          <p:cNvSpPr txBox="1"/>
          <p:nvPr/>
        </p:nvSpPr>
        <p:spPr>
          <a:xfrm>
            <a:off x="1652530" y="4131325"/>
            <a:ext cx="58719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/>
              <a:t>by Barney Maunder-Taylor</a:t>
            </a:r>
          </a:p>
          <a:p>
            <a:endParaRPr lang="en-GB" sz="1100"/>
          </a:p>
          <a:p>
            <a:r>
              <a:rPr lang="en-GB" sz="240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www.houseofmaths.co.uk</a:t>
            </a:r>
            <a:endParaRPr lang="en-GB" sz="240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577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4EED2-9232-C47A-AB16-E838BDB21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E8491A-9C3B-B147-340F-E9A28D545EB9}"/>
              </a:ext>
            </a:extLst>
          </p:cNvPr>
          <p:cNvGrpSpPr/>
          <p:nvPr/>
        </p:nvGrpSpPr>
        <p:grpSpPr>
          <a:xfrm>
            <a:off x="5044710" y="881009"/>
            <a:ext cx="3246535" cy="5395849"/>
            <a:chOff x="5044710" y="881009"/>
            <a:chExt cx="3246535" cy="539584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EE6AECC-BFA4-57FE-1114-4AD62D47F0A0}"/>
                </a:ext>
              </a:extLst>
            </p:cNvPr>
            <p:cNvGrpSpPr/>
            <p:nvPr/>
          </p:nvGrpSpPr>
          <p:grpSpPr>
            <a:xfrm>
              <a:off x="5364133" y="881009"/>
              <a:ext cx="2641211" cy="2547991"/>
              <a:chOff x="5364133" y="881009"/>
              <a:chExt cx="2641211" cy="2547991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8CBF45DA-D734-5983-3B8B-9D3AC0B657AB}"/>
                  </a:ext>
                </a:extLst>
              </p:cNvPr>
              <p:cNvSpPr/>
              <p:nvPr/>
            </p:nvSpPr>
            <p:spPr>
              <a:xfrm>
                <a:off x="5364133" y="881009"/>
                <a:ext cx="2641211" cy="2543716"/>
              </a:xfrm>
              <a:custGeom>
                <a:avLst/>
                <a:gdLst>
                  <a:gd name="connsiteX0" fmla="*/ 2012950 w 3562350"/>
                  <a:gd name="connsiteY0" fmla="*/ 0 h 3778250"/>
                  <a:gd name="connsiteX1" fmla="*/ 0 w 3562350"/>
                  <a:gd name="connsiteY1" fmla="*/ 2978150 h 3778250"/>
                  <a:gd name="connsiteX2" fmla="*/ 2749550 w 3562350"/>
                  <a:gd name="connsiteY2" fmla="*/ 3778250 h 3778250"/>
                  <a:gd name="connsiteX3" fmla="*/ 3562350 w 3562350"/>
                  <a:gd name="connsiteY3" fmla="*/ 2654300 h 3778250"/>
                  <a:gd name="connsiteX4" fmla="*/ 2012950 w 3562350"/>
                  <a:gd name="connsiteY4" fmla="*/ 0 h 377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62350" h="3778250">
                    <a:moveTo>
                      <a:pt x="2012950" y="0"/>
                    </a:moveTo>
                    <a:lnTo>
                      <a:pt x="0" y="2978150"/>
                    </a:lnTo>
                    <a:lnTo>
                      <a:pt x="2749550" y="3778250"/>
                    </a:lnTo>
                    <a:lnTo>
                      <a:pt x="3562350" y="2654300"/>
                    </a:lnTo>
                    <a:lnTo>
                      <a:pt x="2012950" y="0"/>
                    </a:lnTo>
                    <a:close/>
                  </a:path>
                </a:pathLst>
              </a:custGeom>
              <a:solidFill>
                <a:srgbClr val="FFFF5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93077F1C-6887-3EFD-7C1C-5A62F067E54E}"/>
                  </a:ext>
                </a:extLst>
              </p:cNvPr>
              <p:cNvSpPr/>
              <p:nvPr/>
            </p:nvSpPr>
            <p:spPr>
              <a:xfrm>
                <a:off x="5368841" y="885284"/>
                <a:ext cx="1883216" cy="2009322"/>
              </a:xfrm>
              <a:custGeom>
                <a:avLst/>
                <a:gdLst>
                  <a:gd name="connsiteX0" fmla="*/ 1987550 w 2540000"/>
                  <a:gd name="connsiteY0" fmla="*/ 0 h 2984500"/>
                  <a:gd name="connsiteX1" fmla="*/ 0 w 2540000"/>
                  <a:gd name="connsiteY1" fmla="*/ 2984500 h 2984500"/>
                  <a:gd name="connsiteX2" fmla="*/ 2540000 w 2540000"/>
                  <a:gd name="connsiteY2" fmla="*/ 2724150 h 2984500"/>
                  <a:gd name="connsiteX3" fmla="*/ 1987550 w 2540000"/>
                  <a:gd name="connsiteY3" fmla="*/ 0 h 2984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40000" h="2984500">
                    <a:moveTo>
                      <a:pt x="1987550" y="0"/>
                    </a:moveTo>
                    <a:lnTo>
                      <a:pt x="0" y="2984500"/>
                    </a:lnTo>
                    <a:lnTo>
                      <a:pt x="2540000" y="2724150"/>
                    </a:lnTo>
                    <a:lnTo>
                      <a:pt x="1987550" y="0"/>
                    </a:lnTo>
                    <a:close/>
                  </a:path>
                </a:pathLst>
              </a:custGeom>
              <a:solidFill>
                <a:srgbClr val="FFFF8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831F12A9-F2BD-DAE9-68C0-475ED799B0E8}"/>
                  </a:ext>
                </a:extLst>
              </p:cNvPr>
              <p:cNvSpPr/>
              <p:nvPr/>
            </p:nvSpPr>
            <p:spPr>
              <a:xfrm>
                <a:off x="7266182" y="2668023"/>
                <a:ext cx="729746" cy="752427"/>
              </a:xfrm>
              <a:custGeom>
                <a:avLst/>
                <a:gdLst>
                  <a:gd name="connsiteX0" fmla="*/ 984250 w 984250"/>
                  <a:gd name="connsiteY0" fmla="*/ 0 h 1117600"/>
                  <a:gd name="connsiteX1" fmla="*/ 0 w 984250"/>
                  <a:gd name="connsiteY1" fmla="*/ 101600 h 1117600"/>
                  <a:gd name="connsiteX2" fmla="*/ 184150 w 984250"/>
                  <a:gd name="connsiteY2" fmla="*/ 1117600 h 1117600"/>
                  <a:gd name="connsiteX3" fmla="*/ 984250 w 984250"/>
                  <a:gd name="connsiteY3" fmla="*/ 0 h 1117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84250" h="1117600">
                    <a:moveTo>
                      <a:pt x="984250" y="0"/>
                    </a:moveTo>
                    <a:lnTo>
                      <a:pt x="0" y="101600"/>
                    </a:lnTo>
                    <a:lnTo>
                      <a:pt x="184150" y="1117600"/>
                    </a:lnTo>
                    <a:lnTo>
                      <a:pt x="984250" y="0"/>
                    </a:lnTo>
                    <a:close/>
                  </a:path>
                </a:pathLst>
              </a:cu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47D4FFB1-14DE-27C7-01FB-8077FCCD62BD}"/>
                  </a:ext>
                </a:extLst>
              </p:cNvPr>
              <p:cNvSpPr/>
              <p:nvPr/>
            </p:nvSpPr>
            <p:spPr>
              <a:xfrm>
                <a:off x="5368841" y="885284"/>
                <a:ext cx="2627087" cy="2543716"/>
              </a:xfrm>
              <a:custGeom>
                <a:avLst/>
                <a:gdLst>
                  <a:gd name="connsiteX0" fmla="*/ 1993900 w 3543300"/>
                  <a:gd name="connsiteY0" fmla="*/ 0 h 3778250"/>
                  <a:gd name="connsiteX1" fmla="*/ 0 w 3543300"/>
                  <a:gd name="connsiteY1" fmla="*/ 2971800 h 3778250"/>
                  <a:gd name="connsiteX2" fmla="*/ 2717800 w 3543300"/>
                  <a:gd name="connsiteY2" fmla="*/ 3778250 h 3778250"/>
                  <a:gd name="connsiteX3" fmla="*/ 3543300 w 3543300"/>
                  <a:gd name="connsiteY3" fmla="*/ 2647950 h 3778250"/>
                  <a:gd name="connsiteX4" fmla="*/ 1993900 w 3543300"/>
                  <a:gd name="connsiteY4" fmla="*/ 0 h 377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43300" h="3778250">
                    <a:moveTo>
                      <a:pt x="1993900" y="0"/>
                    </a:moveTo>
                    <a:lnTo>
                      <a:pt x="0" y="2971800"/>
                    </a:lnTo>
                    <a:lnTo>
                      <a:pt x="2717800" y="3778250"/>
                    </a:lnTo>
                    <a:lnTo>
                      <a:pt x="3543300" y="2647950"/>
                    </a:lnTo>
                    <a:lnTo>
                      <a:pt x="1993900" y="0"/>
                    </a:lnTo>
                    <a:close/>
                  </a:path>
                </a:pathLst>
              </a:custGeom>
              <a:noFill/>
              <a:ln w="825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57549995-FFA9-A169-494B-BC4EF36875E7}"/>
                  </a:ext>
                </a:extLst>
              </p:cNvPr>
              <p:cNvCxnSpPr>
                <a:stCxn id="16" idx="0"/>
                <a:endCxn id="16" idx="2"/>
              </p:cNvCxnSpPr>
              <p:nvPr/>
            </p:nvCxnSpPr>
            <p:spPr>
              <a:xfrm>
                <a:off x="6847166" y="885284"/>
                <a:ext cx="536717" cy="2543716"/>
              </a:xfrm>
              <a:prstGeom prst="line">
                <a:avLst/>
              </a:prstGeom>
              <a:ln w="825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2577D819-4CC7-AC1D-4045-5F2039338B0B}"/>
                  </a:ext>
                </a:extLst>
              </p:cNvPr>
              <p:cNvCxnSpPr>
                <a:stCxn id="16" idx="1"/>
                <a:endCxn id="16" idx="3"/>
              </p:cNvCxnSpPr>
              <p:nvPr/>
            </p:nvCxnSpPr>
            <p:spPr>
              <a:xfrm flipV="1">
                <a:off x="5368841" y="2668023"/>
                <a:ext cx="2627087" cy="218033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9AE1A6C-1DFD-724A-4EDF-EFEB4881F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44710" y="4366518"/>
              <a:ext cx="3246535" cy="1910340"/>
            </a:xfrm>
            <a:prstGeom prst="rect">
              <a:avLst/>
            </a:prstGeom>
          </p:spPr>
        </p:pic>
      </p:grpSp>
      <p:pic>
        <p:nvPicPr>
          <p:cNvPr id="3" name="Picture 2" descr="Find the Surface Area of a Pyramid Worksheet - EdPlace">
            <a:extLst>
              <a:ext uri="{FF2B5EF4-FFF2-40B4-BE49-F238E27FC236}">
                <a16:creationId xmlns:a16="http://schemas.microsoft.com/office/drawing/2014/main" id="{477F0DC9-F46A-60A3-BBE6-7F6F0DA98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995" y="748230"/>
            <a:ext cx="3325186" cy="268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A09EF5A-52B8-9AE8-F0B4-63B9DCDD62FF}"/>
              </a:ext>
            </a:extLst>
          </p:cNvPr>
          <p:cNvGrpSpPr/>
          <p:nvPr/>
        </p:nvGrpSpPr>
        <p:grpSpPr>
          <a:xfrm>
            <a:off x="1142345" y="4461237"/>
            <a:ext cx="3036486" cy="1711621"/>
            <a:chOff x="3919126" y="4720710"/>
            <a:chExt cx="3036486" cy="171162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56162F0-285B-072D-BE3E-8D2CC8531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19126" y="4901836"/>
              <a:ext cx="2905125" cy="1371600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FCE38C8-5CAE-2088-D2E1-1BD2C92606B0}"/>
                </a:ext>
              </a:extLst>
            </p:cNvPr>
            <p:cNvSpPr/>
            <p:nvPr/>
          </p:nvSpPr>
          <p:spPr>
            <a:xfrm>
              <a:off x="3919126" y="4720710"/>
              <a:ext cx="3036486" cy="1711621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72345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E3F97E-21A7-A33C-16C1-DE85FD7028B5}"/>
              </a:ext>
            </a:extLst>
          </p:cNvPr>
          <p:cNvSpPr txBox="1"/>
          <p:nvPr/>
        </p:nvSpPr>
        <p:spPr>
          <a:xfrm>
            <a:off x="470263" y="1302590"/>
            <a:ext cx="82034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800" b="1" dirty="0">
                <a:solidFill>
                  <a:srgbClr val="FF0000"/>
                </a:solidFill>
              </a:rPr>
              <a:t>tedious</a:t>
            </a:r>
          </a:p>
          <a:p>
            <a:pPr algn="ctr"/>
            <a:r>
              <a:rPr lang="en-GB" sz="8800" b="1" dirty="0">
                <a:solidFill>
                  <a:srgbClr val="FF0000"/>
                </a:solidFill>
              </a:rPr>
              <a:t>Trigonometry</a:t>
            </a:r>
          </a:p>
          <a:p>
            <a:pPr algn="ctr"/>
            <a:r>
              <a:rPr lang="en-GB" sz="8800" b="1" dirty="0">
                <a:solidFill>
                  <a:srgbClr val="FF0000"/>
                </a:solidFill>
                <a:sym typeface="Wingdings" panose="05000000000000000000" pitchFamily="2" charset="2"/>
              </a:rPr>
              <a:t>:(</a:t>
            </a:r>
            <a:endParaRPr lang="en-GB" sz="8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94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-10-01 1 minute 21 secs">
            <a:hlinkClick r:id="" action="ppaction://media"/>
            <a:extLst>
              <a:ext uri="{FF2B5EF4-FFF2-40B4-BE49-F238E27FC236}">
                <a16:creationId xmlns:a16="http://schemas.microsoft.com/office/drawing/2014/main" id="{3B2D03C8-F98F-8775-7F7C-B46FB488FF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239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4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BE8DD-E202-7F3F-D750-78582FAC9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32EB9F-C621-1E91-7BA3-841A8219261D}"/>
              </a:ext>
            </a:extLst>
          </p:cNvPr>
          <p:cNvSpPr txBox="1"/>
          <p:nvPr/>
        </p:nvSpPr>
        <p:spPr>
          <a:xfrm>
            <a:off x="1652530" y="1200839"/>
            <a:ext cx="557453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600" b="1">
                <a:solidFill>
                  <a:srgbClr val="FF0000"/>
                </a:solidFill>
              </a:rPr>
              <a:t>PUZZLING</a:t>
            </a:r>
          </a:p>
          <a:p>
            <a:pPr algn="ctr"/>
            <a:r>
              <a:rPr lang="en-GB" sz="6600" b="1">
                <a:solidFill>
                  <a:srgbClr val="FF0000"/>
                </a:solidFill>
              </a:rPr>
              <a:t>PYRAMIDS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A36344-D5FD-17AC-028F-4BEE7C69017A}"/>
              </a:ext>
            </a:extLst>
          </p:cNvPr>
          <p:cNvSpPr txBox="1"/>
          <p:nvPr/>
        </p:nvSpPr>
        <p:spPr>
          <a:xfrm>
            <a:off x="1652530" y="4131325"/>
            <a:ext cx="58719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/>
              <a:t>by Barney Maunder-Taylor</a:t>
            </a:r>
          </a:p>
          <a:p>
            <a:endParaRPr lang="en-GB" sz="1100"/>
          </a:p>
          <a:p>
            <a:r>
              <a:rPr lang="en-GB" sz="240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www.houseofmaths.co.uk</a:t>
            </a:r>
            <a:endParaRPr lang="en-GB" sz="240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868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355</TotalTime>
  <Words>27</Words>
  <Application>Microsoft Macintosh PowerPoint</Application>
  <PresentationFormat>On-screen Show (4:3)</PresentationFormat>
  <Paragraphs>13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Wingdings</vt:lpstr>
      <vt:lpstr>Arial</vt:lpstr>
      <vt:lpstr>Aptos Display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Barney Maunder-Taylor</dc:creator>
  <cp:lastModifiedBy>Katie Steckles</cp:lastModifiedBy>
  <cp:revision>4</cp:revision>
  <dcterms:created xsi:type="dcterms:W3CDTF">2024-07-22T15:23:35Z</dcterms:created>
  <dcterms:modified xsi:type="dcterms:W3CDTF">2025-11-23T18:25:50Z</dcterms:modified>
</cp:coreProperties>
</file>

<file path=docProps/thumbnail.jpeg>
</file>